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17"/>
  </p:handoutMasterIdLst>
  <p:sldIdLst>
    <p:sldId id="348" r:id="rId2"/>
    <p:sldId id="329" r:id="rId3"/>
    <p:sldId id="337" r:id="rId4"/>
    <p:sldId id="332" r:id="rId5"/>
    <p:sldId id="340" r:id="rId6"/>
    <p:sldId id="346" r:id="rId7"/>
    <p:sldId id="328" r:id="rId8"/>
    <p:sldId id="333" r:id="rId9"/>
    <p:sldId id="334" r:id="rId10"/>
    <p:sldId id="341" r:id="rId11"/>
    <p:sldId id="342" r:id="rId12"/>
    <p:sldId id="343" r:id="rId13"/>
    <p:sldId id="344" r:id="rId14"/>
    <p:sldId id="345" r:id="rId15"/>
    <p:sldId id="347" r:id="rId16"/>
  </p:sldIdLst>
  <p:sldSz cx="9144000" cy="6858000" type="screen4x3"/>
  <p:notesSz cx="6858000" cy="9144000"/>
  <p:defaultTextStyle>
    <a:defPPr>
      <a:defRPr lang="en-US"/>
    </a:defPPr>
    <a:lvl1pPr algn="l" rtl="0" eaLnBrk="0" fontAlgn="base" hangingPunct="0">
      <a:spcBef>
        <a:spcPct val="0"/>
      </a:spcBef>
      <a:spcAft>
        <a:spcPct val="30000"/>
      </a:spcAft>
      <a:defRPr sz="2800" kern="1200">
        <a:solidFill>
          <a:srgbClr val="800000"/>
        </a:solidFill>
        <a:latin typeface="Arial" pitchFamily="34" charset="0"/>
        <a:ea typeface="+mn-ea"/>
        <a:cs typeface="+mn-cs"/>
      </a:defRPr>
    </a:lvl1pPr>
    <a:lvl2pPr marL="457200" algn="l" rtl="0" eaLnBrk="0" fontAlgn="base" hangingPunct="0">
      <a:spcBef>
        <a:spcPct val="0"/>
      </a:spcBef>
      <a:spcAft>
        <a:spcPct val="30000"/>
      </a:spcAft>
      <a:defRPr sz="2800" kern="1200">
        <a:solidFill>
          <a:srgbClr val="800000"/>
        </a:solidFill>
        <a:latin typeface="Arial" pitchFamily="34" charset="0"/>
        <a:ea typeface="+mn-ea"/>
        <a:cs typeface="+mn-cs"/>
      </a:defRPr>
    </a:lvl2pPr>
    <a:lvl3pPr marL="914400" algn="l" rtl="0" eaLnBrk="0" fontAlgn="base" hangingPunct="0">
      <a:spcBef>
        <a:spcPct val="0"/>
      </a:spcBef>
      <a:spcAft>
        <a:spcPct val="30000"/>
      </a:spcAft>
      <a:defRPr sz="2800" kern="1200">
        <a:solidFill>
          <a:srgbClr val="800000"/>
        </a:solidFill>
        <a:latin typeface="Arial" pitchFamily="34" charset="0"/>
        <a:ea typeface="+mn-ea"/>
        <a:cs typeface="+mn-cs"/>
      </a:defRPr>
    </a:lvl3pPr>
    <a:lvl4pPr marL="1371600" algn="l" rtl="0" eaLnBrk="0" fontAlgn="base" hangingPunct="0">
      <a:spcBef>
        <a:spcPct val="0"/>
      </a:spcBef>
      <a:spcAft>
        <a:spcPct val="30000"/>
      </a:spcAft>
      <a:defRPr sz="2800" kern="1200">
        <a:solidFill>
          <a:srgbClr val="800000"/>
        </a:solidFill>
        <a:latin typeface="Arial" pitchFamily="34" charset="0"/>
        <a:ea typeface="+mn-ea"/>
        <a:cs typeface="+mn-cs"/>
      </a:defRPr>
    </a:lvl4pPr>
    <a:lvl5pPr marL="1828800" algn="l" rtl="0" eaLnBrk="0" fontAlgn="base" hangingPunct="0">
      <a:spcBef>
        <a:spcPct val="0"/>
      </a:spcBef>
      <a:spcAft>
        <a:spcPct val="30000"/>
      </a:spcAft>
      <a:defRPr sz="2800" kern="1200">
        <a:solidFill>
          <a:srgbClr val="800000"/>
        </a:solidFill>
        <a:latin typeface="Arial" pitchFamily="34" charset="0"/>
        <a:ea typeface="+mn-ea"/>
        <a:cs typeface="+mn-cs"/>
      </a:defRPr>
    </a:lvl5pPr>
    <a:lvl6pPr marL="2286000" algn="l" defTabSz="914400" rtl="0" eaLnBrk="1" latinLnBrk="0" hangingPunct="1">
      <a:defRPr sz="2800" kern="1200">
        <a:solidFill>
          <a:srgbClr val="800000"/>
        </a:solidFill>
        <a:latin typeface="Arial" pitchFamily="34" charset="0"/>
        <a:ea typeface="+mn-ea"/>
        <a:cs typeface="+mn-cs"/>
      </a:defRPr>
    </a:lvl6pPr>
    <a:lvl7pPr marL="2743200" algn="l" defTabSz="914400" rtl="0" eaLnBrk="1" latinLnBrk="0" hangingPunct="1">
      <a:defRPr sz="2800" kern="1200">
        <a:solidFill>
          <a:srgbClr val="800000"/>
        </a:solidFill>
        <a:latin typeface="Arial" pitchFamily="34" charset="0"/>
        <a:ea typeface="+mn-ea"/>
        <a:cs typeface="+mn-cs"/>
      </a:defRPr>
    </a:lvl7pPr>
    <a:lvl8pPr marL="3200400" algn="l" defTabSz="914400" rtl="0" eaLnBrk="1" latinLnBrk="0" hangingPunct="1">
      <a:defRPr sz="2800" kern="1200">
        <a:solidFill>
          <a:srgbClr val="800000"/>
        </a:solidFill>
        <a:latin typeface="Arial" pitchFamily="34" charset="0"/>
        <a:ea typeface="+mn-ea"/>
        <a:cs typeface="+mn-cs"/>
      </a:defRPr>
    </a:lvl8pPr>
    <a:lvl9pPr marL="3657600" algn="l" defTabSz="914400" rtl="0" eaLnBrk="1" latinLnBrk="0" hangingPunct="1">
      <a:defRPr sz="2800" kern="1200">
        <a:solidFill>
          <a:srgbClr val="800000"/>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00"/>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366" y="138"/>
      </p:cViewPr>
      <p:guideLst>
        <p:guide orient="horz" pos="3360"/>
        <p:guide orient="horz" pos="1392"/>
        <p:guide pos="5280"/>
        <p:guide pos="528"/>
        <p:guide pos="48"/>
        <p:guide pos="43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Aft>
                <a:spcPct val="0"/>
              </a:spcAft>
              <a:defRPr sz="1200"/>
            </a:lvl1pPr>
          </a:lstStyle>
          <a:p>
            <a:endParaRPr lang="en-US"/>
          </a:p>
        </p:txBody>
      </p:sp>
      <p:sp>
        <p:nvSpPr>
          <p:cNvPr id="4403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Aft>
                <a:spcPct val="0"/>
              </a:spcAft>
              <a:defRPr sz="1200"/>
            </a:lvl1pPr>
          </a:lstStyle>
          <a:p>
            <a:endParaRPr lang="en-US"/>
          </a:p>
        </p:txBody>
      </p:sp>
      <p:sp>
        <p:nvSpPr>
          <p:cNvPr id="4403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Aft>
                <a:spcPct val="0"/>
              </a:spcAft>
              <a:defRPr sz="1200"/>
            </a:lvl1pPr>
          </a:lstStyle>
          <a:p>
            <a:endParaRPr lang="en-US"/>
          </a:p>
        </p:txBody>
      </p:sp>
      <p:sp>
        <p:nvSpPr>
          <p:cNvPr id="4403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Aft>
                <a:spcPct val="0"/>
              </a:spcAft>
              <a:defRPr sz="1200"/>
            </a:lvl1pPr>
          </a:lstStyle>
          <a:p>
            <a:fld id="{BF6EA67C-55AA-4229-A1F5-CF10BF1EA0C9}" type="slidenum">
              <a:rPr lang="en-US"/>
              <a:pPr/>
              <a:t>‹#›</a:t>
            </a:fld>
            <a:endParaRPr lang="en-US"/>
          </a:p>
        </p:txBody>
      </p:sp>
    </p:spTree>
    <p:extLst>
      <p:ext uri="{BB962C8B-B14F-4D97-AF65-F5344CB8AC3E}">
        <p14:creationId xmlns:p14="http://schemas.microsoft.com/office/powerpoint/2010/main" xmlns="" val="21018007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1219200" y="2819400"/>
            <a:ext cx="7239000" cy="609600"/>
          </a:xfrm>
        </p:spPr>
        <p:txBody>
          <a:bodyPr/>
          <a:lstStyle>
            <a:lvl1pPr>
              <a:defRPr/>
            </a:lvl1pPr>
          </a:lstStyle>
          <a:p>
            <a:pPr lvl="0"/>
            <a:r>
              <a:rPr lang="en-US" noProof="0" smtClean="0"/>
              <a:t>Click to edit Master title style</a:t>
            </a:r>
          </a:p>
        </p:txBody>
      </p:sp>
      <p:sp>
        <p:nvSpPr>
          <p:cNvPr id="34819" name="Rectangle 3"/>
          <p:cNvSpPr>
            <a:spLocks noGrp="1" noChangeArrowheads="1"/>
          </p:cNvSpPr>
          <p:nvPr>
            <p:ph type="subTitle" idx="1"/>
          </p:nvPr>
        </p:nvSpPr>
        <p:spPr>
          <a:xfrm>
            <a:off x="1219200" y="3352800"/>
            <a:ext cx="7239000" cy="1752600"/>
          </a:xfrm>
        </p:spPr>
        <p:txBody>
          <a:bodyPr/>
          <a:lstStyle>
            <a:lvl1pPr algn="ctr">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898823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11188"/>
            <a:ext cx="1981200" cy="5403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611188"/>
            <a:ext cx="5791200" cy="5403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025668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11188" y="611188"/>
            <a:ext cx="7907337" cy="977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71638"/>
            <a:ext cx="3886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71638"/>
            <a:ext cx="3886200"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19538"/>
            <a:ext cx="3886200"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162075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76807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2123797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71638"/>
            <a:ext cx="3886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1638"/>
            <a:ext cx="3886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3779206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 val="2708882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4290339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683455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359218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553130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1188" y="611188"/>
            <a:ext cx="7907337" cy="977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71638"/>
            <a:ext cx="7924800" cy="434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wipe(left)">
                                      <p:cBhvr>
                                        <p:cTn id="12" dur="500"/>
                                        <p:tgtEl>
                                          <p:spTgt spid="10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Effect transition="in" filter="wipe(left)">
                                      <p:cBhvr>
                                        <p:cTn id="17" dur="500"/>
                                        <p:tgtEl>
                                          <p:spTgt spid="10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7">
                                            <p:txEl>
                                              <p:pRg st="2" end="2"/>
                                            </p:txEl>
                                          </p:spTgt>
                                        </p:tgtEl>
                                        <p:attrNameLst>
                                          <p:attrName>style.visibility</p:attrName>
                                        </p:attrNameLst>
                                      </p:cBhvr>
                                      <p:to>
                                        <p:strVal val="visible"/>
                                      </p:to>
                                    </p:set>
                                    <p:animEffect transition="in" filter="wipe(left)">
                                      <p:cBhvr>
                                        <p:cTn id="22" dur="500"/>
                                        <p:tgtEl>
                                          <p:spTgt spid="102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7">
                                            <p:txEl>
                                              <p:pRg st="3" end="3"/>
                                            </p:txEl>
                                          </p:spTgt>
                                        </p:tgtEl>
                                        <p:attrNameLst>
                                          <p:attrName>style.visibility</p:attrName>
                                        </p:attrNameLst>
                                      </p:cBhvr>
                                      <p:to>
                                        <p:strVal val="visible"/>
                                      </p:to>
                                    </p:set>
                                    <p:animEffect transition="in" filter="wipe(left)">
                                      <p:cBhvr>
                                        <p:cTn id="27" dur="500"/>
                                        <p:tgtEl>
                                          <p:spTgt spid="102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27">
                                            <p:txEl>
                                              <p:pRg st="4" end="4"/>
                                            </p:txEl>
                                          </p:spTgt>
                                        </p:tgtEl>
                                        <p:attrNameLst>
                                          <p:attrName>style.visibility</p:attrName>
                                        </p:attrNameLst>
                                      </p:cBhvr>
                                      <p:to>
                                        <p:strVal val="visible"/>
                                      </p:to>
                                    </p:set>
                                    <p:animEffect transition="in" filter="wipe(left)">
                                      <p:cBhvr>
                                        <p:cTn id="32"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bldLvl="5" autoUpdateAnimBg="0">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txStyles>
    <p:titleStyle>
      <a:lvl1pPr algn="ctr" rtl="0" eaLnBrk="1" fontAlgn="base" hangingPunct="1">
        <a:spcBef>
          <a:spcPct val="0"/>
        </a:spcBef>
        <a:spcAft>
          <a:spcPct val="0"/>
        </a:spcAft>
        <a:defRPr sz="3400" b="1">
          <a:solidFill>
            <a:srgbClr val="800000"/>
          </a:solidFill>
          <a:latin typeface="+mj-lt"/>
          <a:ea typeface="+mj-ea"/>
          <a:cs typeface="+mj-cs"/>
        </a:defRPr>
      </a:lvl1pPr>
      <a:lvl2pPr algn="ctr" rtl="0" eaLnBrk="1" fontAlgn="base" hangingPunct="1">
        <a:spcBef>
          <a:spcPct val="0"/>
        </a:spcBef>
        <a:spcAft>
          <a:spcPct val="0"/>
        </a:spcAft>
        <a:defRPr sz="3400" b="1">
          <a:solidFill>
            <a:srgbClr val="800000"/>
          </a:solidFill>
          <a:latin typeface="Arial" pitchFamily="34" charset="0"/>
        </a:defRPr>
      </a:lvl2pPr>
      <a:lvl3pPr algn="ctr" rtl="0" eaLnBrk="1" fontAlgn="base" hangingPunct="1">
        <a:spcBef>
          <a:spcPct val="0"/>
        </a:spcBef>
        <a:spcAft>
          <a:spcPct val="0"/>
        </a:spcAft>
        <a:defRPr sz="3400" b="1">
          <a:solidFill>
            <a:srgbClr val="800000"/>
          </a:solidFill>
          <a:latin typeface="Arial" pitchFamily="34" charset="0"/>
        </a:defRPr>
      </a:lvl3pPr>
      <a:lvl4pPr algn="ctr" rtl="0" eaLnBrk="1" fontAlgn="base" hangingPunct="1">
        <a:spcBef>
          <a:spcPct val="0"/>
        </a:spcBef>
        <a:spcAft>
          <a:spcPct val="0"/>
        </a:spcAft>
        <a:defRPr sz="3400" b="1">
          <a:solidFill>
            <a:srgbClr val="800000"/>
          </a:solidFill>
          <a:latin typeface="Arial" pitchFamily="34" charset="0"/>
        </a:defRPr>
      </a:lvl4pPr>
      <a:lvl5pPr algn="ctr" rtl="0" eaLnBrk="1" fontAlgn="base" hangingPunct="1">
        <a:spcBef>
          <a:spcPct val="0"/>
        </a:spcBef>
        <a:spcAft>
          <a:spcPct val="0"/>
        </a:spcAft>
        <a:defRPr sz="3400" b="1">
          <a:solidFill>
            <a:srgbClr val="800000"/>
          </a:solidFill>
          <a:latin typeface="Arial" pitchFamily="34" charset="0"/>
        </a:defRPr>
      </a:lvl5pPr>
      <a:lvl6pPr marL="457200" algn="ctr" rtl="0" eaLnBrk="1" fontAlgn="base" hangingPunct="1">
        <a:spcBef>
          <a:spcPct val="0"/>
        </a:spcBef>
        <a:spcAft>
          <a:spcPct val="0"/>
        </a:spcAft>
        <a:defRPr sz="3400" b="1">
          <a:solidFill>
            <a:srgbClr val="800000"/>
          </a:solidFill>
          <a:latin typeface="Arial" pitchFamily="34" charset="0"/>
        </a:defRPr>
      </a:lvl6pPr>
      <a:lvl7pPr marL="914400" algn="ctr" rtl="0" eaLnBrk="1" fontAlgn="base" hangingPunct="1">
        <a:spcBef>
          <a:spcPct val="0"/>
        </a:spcBef>
        <a:spcAft>
          <a:spcPct val="0"/>
        </a:spcAft>
        <a:defRPr sz="3400" b="1">
          <a:solidFill>
            <a:srgbClr val="800000"/>
          </a:solidFill>
          <a:latin typeface="Arial" pitchFamily="34" charset="0"/>
        </a:defRPr>
      </a:lvl7pPr>
      <a:lvl8pPr marL="1371600" algn="ctr" rtl="0" eaLnBrk="1" fontAlgn="base" hangingPunct="1">
        <a:spcBef>
          <a:spcPct val="0"/>
        </a:spcBef>
        <a:spcAft>
          <a:spcPct val="0"/>
        </a:spcAft>
        <a:defRPr sz="3400" b="1">
          <a:solidFill>
            <a:srgbClr val="800000"/>
          </a:solidFill>
          <a:latin typeface="Arial" pitchFamily="34" charset="0"/>
        </a:defRPr>
      </a:lvl8pPr>
      <a:lvl9pPr marL="1828800" algn="ctr" rtl="0" eaLnBrk="1" fontAlgn="base" hangingPunct="1">
        <a:spcBef>
          <a:spcPct val="0"/>
        </a:spcBef>
        <a:spcAft>
          <a:spcPct val="0"/>
        </a:spcAft>
        <a:defRPr sz="3400" b="1">
          <a:solidFill>
            <a:srgbClr val="800000"/>
          </a:solidFill>
          <a:latin typeface="Arial" pitchFamily="34" charset="0"/>
        </a:defRPr>
      </a:lvl9pPr>
    </p:titleStyle>
    <p:bodyStyle>
      <a:lvl1pPr algn="l" rtl="0" eaLnBrk="1" fontAlgn="base" hangingPunct="1">
        <a:spcBef>
          <a:spcPct val="0"/>
        </a:spcBef>
        <a:spcAft>
          <a:spcPct val="30000"/>
        </a:spcAft>
        <a:defRPr sz="2400">
          <a:solidFill>
            <a:srgbClr val="800000"/>
          </a:solidFill>
          <a:latin typeface="+mn-lt"/>
          <a:ea typeface="+mn-ea"/>
          <a:cs typeface="+mn-cs"/>
        </a:defRPr>
      </a:lvl1pPr>
      <a:lvl2pPr marL="227013" indent="-112713" algn="l" rtl="0" eaLnBrk="1" fontAlgn="base" hangingPunct="1">
        <a:spcBef>
          <a:spcPct val="0"/>
        </a:spcBef>
        <a:spcAft>
          <a:spcPct val="30000"/>
        </a:spcAft>
        <a:buChar char="•"/>
        <a:defRPr sz="2400">
          <a:solidFill>
            <a:srgbClr val="800000"/>
          </a:solidFill>
          <a:latin typeface="+mn-lt"/>
        </a:defRPr>
      </a:lvl2pPr>
      <a:lvl3pPr marL="511175" indent="-112713" algn="l" rtl="0" eaLnBrk="1" fontAlgn="base" hangingPunct="1">
        <a:spcBef>
          <a:spcPct val="0"/>
        </a:spcBef>
        <a:spcAft>
          <a:spcPct val="30000"/>
        </a:spcAft>
        <a:buChar char="•"/>
        <a:defRPr sz="2200">
          <a:solidFill>
            <a:srgbClr val="800000"/>
          </a:solidFill>
          <a:latin typeface="+mn-lt"/>
        </a:defRPr>
      </a:lvl3pPr>
      <a:lvl4pPr marL="804863" indent="-123825" algn="l" rtl="0" eaLnBrk="1" fontAlgn="base" hangingPunct="1">
        <a:spcBef>
          <a:spcPct val="0"/>
        </a:spcBef>
        <a:spcAft>
          <a:spcPct val="30000"/>
        </a:spcAft>
        <a:buChar char="•"/>
        <a:defRPr sz="2000">
          <a:solidFill>
            <a:srgbClr val="800000"/>
          </a:solidFill>
          <a:latin typeface="+mn-lt"/>
        </a:defRPr>
      </a:lvl4pPr>
      <a:lvl5pPr marL="1144588" indent="-112713" algn="l" rtl="0" eaLnBrk="1" fontAlgn="base" hangingPunct="1">
        <a:spcBef>
          <a:spcPct val="0"/>
        </a:spcBef>
        <a:spcAft>
          <a:spcPct val="30000"/>
        </a:spcAft>
        <a:buChar char="•"/>
        <a:defRPr>
          <a:solidFill>
            <a:srgbClr val="800000"/>
          </a:solidFill>
          <a:latin typeface="+mn-lt"/>
        </a:defRPr>
      </a:lvl5pPr>
      <a:lvl6pPr marL="1601788" indent="-112713" algn="l" rtl="0" eaLnBrk="1" fontAlgn="base" hangingPunct="1">
        <a:spcBef>
          <a:spcPct val="0"/>
        </a:spcBef>
        <a:spcAft>
          <a:spcPct val="30000"/>
        </a:spcAft>
        <a:buChar char="•"/>
        <a:defRPr>
          <a:solidFill>
            <a:srgbClr val="800000"/>
          </a:solidFill>
          <a:latin typeface="+mn-lt"/>
        </a:defRPr>
      </a:lvl6pPr>
      <a:lvl7pPr marL="2058988" indent="-112713" algn="l" rtl="0" eaLnBrk="1" fontAlgn="base" hangingPunct="1">
        <a:spcBef>
          <a:spcPct val="0"/>
        </a:spcBef>
        <a:spcAft>
          <a:spcPct val="30000"/>
        </a:spcAft>
        <a:buChar char="•"/>
        <a:defRPr>
          <a:solidFill>
            <a:srgbClr val="800000"/>
          </a:solidFill>
          <a:latin typeface="+mn-lt"/>
        </a:defRPr>
      </a:lvl7pPr>
      <a:lvl8pPr marL="2516188" indent="-112713" algn="l" rtl="0" eaLnBrk="1" fontAlgn="base" hangingPunct="1">
        <a:spcBef>
          <a:spcPct val="0"/>
        </a:spcBef>
        <a:spcAft>
          <a:spcPct val="30000"/>
        </a:spcAft>
        <a:buChar char="•"/>
        <a:defRPr>
          <a:solidFill>
            <a:srgbClr val="800000"/>
          </a:solidFill>
          <a:latin typeface="+mn-lt"/>
        </a:defRPr>
      </a:lvl8pPr>
      <a:lvl9pPr marL="2973388" indent="-112713" algn="l" rtl="0" eaLnBrk="1" fontAlgn="base" hangingPunct="1">
        <a:spcBef>
          <a:spcPct val="0"/>
        </a:spcBef>
        <a:spcAft>
          <a:spcPct val="30000"/>
        </a:spcAft>
        <a:buChar char="•"/>
        <a:defRPr>
          <a:solidFill>
            <a:srgbClr val="8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Questions</a:t>
            </a:r>
            <a:endParaRPr lang="en-US" dirty="0"/>
          </a:p>
        </p:txBody>
      </p:sp>
      <p:sp>
        <p:nvSpPr>
          <p:cNvPr id="3" name="Content Placeholder 2"/>
          <p:cNvSpPr>
            <a:spLocks noGrp="1"/>
          </p:cNvSpPr>
          <p:nvPr>
            <p:ph idx="1"/>
          </p:nvPr>
        </p:nvSpPr>
        <p:spPr>
          <a:xfrm>
            <a:off x="609600" y="1371600"/>
            <a:ext cx="7924800" cy="4643438"/>
          </a:xfrm>
        </p:spPr>
        <p:txBody>
          <a:bodyPr/>
          <a:lstStyle/>
          <a:p>
            <a:r>
              <a:rPr lang="en-US" sz="2000" dirty="0" smtClean="0"/>
              <a:t>Big/Essential Questions:</a:t>
            </a:r>
          </a:p>
          <a:p>
            <a:r>
              <a:rPr lang="en-US" sz="2000" dirty="0" smtClean="0"/>
              <a:t>	</a:t>
            </a:r>
            <a:r>
              <a:rPr lang="en-US" sz="2000" dirty="0" smtClean="0"/>
              <a:t>Questions that pertain to our lives that can be answered or discovered by looking at the themes or big ideas presented in literature.</a:t>
            </a:r>
          </a:p>
          <a:p>
            <a:r>
              <a:rPr lang="en-US" sz="2000" dirty="0" smtClean="0"/>
              <a:t>This is why we read literature!  Through literature we can understand our world better and we can try to answer the BIG questions about life.</a:t>
            </a:r>
          </a:p>
          <a:p>
            <a:r>
              <a:rPr lang="en-US" sz="1800" dirty="0" smtClean="0"/>
              <a:t>What are our “BIG” Questions from the transcendentalist texts we have read so far?</a:t>
            </a:r>
          </a:p>
          <a:p>
            <a:r>
              <a:rPr lang="en-US" sz="1800" dirty="0" smtClean="0"/>
              <a:t>For each text below write the big idea or message of the text, then come up with one question the text could be helping us to answer.</a:t>
            </a:r>
          </a:p>
          <a:p>
            <a:pPr>
              <a:buFont typeface="Arial" pitchFamily="34" charset="0"/>
              <a:buChar char="•"/>
            </a:pPr>
            <a:r>
              <a:rPr lang="en-US" sz="1800" dirty="0" smtClean="0"/>
              <a:t>	</a:t>
            </a:r>
            <a:r>
              <a:rPr lang="en-US" sz="1800" dirty="0" smtClean="0"/>
              <a:t>Walden</a:t>
            </a:r>
          </a:p>
          <a:p>
            <a:pPr>
              <a:buFont typeface="Arial" pitchFamily="34" charset="0"/>
              <a:buChar char="•"/>
            </a:pPr>
            <a:r>
              <a:rPr lang="en-US" sz="1800" dirty="0" smtClean="0"/>
              <a:t>	</a:t>
            </a:r>
            <a:r>
              <a:rPr lang="en-US" sz="1800" dirty="0" smtClean="0"/>
              <a:t>Self-Reliance</a:t>
            </a:r>
          </a:p>
          <a:p>
            <a:pPr>
              <a:buFont typeface="Arial" pitchFamily="34" charset="0"/>
              <a:buChar char="•"/>
            </a:pPr>
            <a:r>
              <a:rPr lang="en-US" sz="1800" dirty="0" smtClean="0"/>
              <a:t>	</a:t>
            </a:r>
            <a:r>
              <a:rPr lang="en-US" sz="1800" dirty="0" smtClean="0"/>
              <a:t>Resistance to Civil Government</a:t>
            </a:r>
          </a:p>
          <a:p>
            <a:pPr>
              <a:buFont typeface="Arial" pitchFamily="34" charset="0"/>
              <a:buChar char="•"/>
            </a:pPr>
            <a:r>
              <a:rPr lang="en-US" sz="1800" dirty="0" smtClean="0"/>
              <a:t>	</a:t>
            </a:r>
            <a:r>
              <a:rPr lang="en-US" sz="1800" dirty="0" smtClean="0"/>
              <a:t>Death of an Innocent</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609600" y="615950"/>
            <a:ext cx="7907338" cy="977900"/>
          </a:xfrm>
        </p:spPr>
        <p:txBody>
          <a:bodyPr/>
          <a:lstStyle/>
          <a:p>
            <a:r>
              <a:rPr lang="en-US"/>
              <a:t>The Dark Romantic Legacy</a:t>
            </a:r>
          </a:p>
        </p:txBody>
      </p:sp>
      <p:sp>
        <p:nvSpPr>
          <p:cNvPr id="159747" name="Rectangle 3"/>
          <p:cNvSpPr>
            <a:spLocks noGrp="1" noChangeArrowheads="1"/>
          </p:cNvSpPr>
          <p:nvPr>
            <p:ph type="body" idx="1"/>
          </p:nvPr>
        </p:nvSpPr>
        <p:spPr>
          <a:xfrm>
            <a:off x="609600" y="1900238"/>
            <a:ext cx="7772400" cy="3816350"/>
          </a:xfrm>
          <a:noFill/>
          <a:ln/>
          <a:extLst>
            <a:ext uri="{91240B29-F687-4F45-9708-019B960494DF}">
              <a14:hiddenLine xmlns:a14="http://schemas.microsoft.com/office/drawing/2010/main" xmlns="" w="9525" cap="flat" cmpd="sng">
                <a:solidFill>
                  <a:schemeClr val="tx1"/>
                </a:solidFill>
                <a:prstDash val="solid"/>
                <a:miter lim="800000"/>
                <a:headEnd/>
                <a:tailEnd/>
              </a14:hiddenLine>
            </a:ext>
          </a:extLst>
        </p:spPr>
        <p:txBody>
          <a:bodyPr>
            <a:spAutoFit/>
          </a:bodyPr>
          <a:lstStyle/>
          <a:p>
            <a:r>
              <a:rPr lang="en-US"/>
              <a:t>Dark Romantic themes still appear in stories, books, movies, TV shows, and comic books.</a:t>
            </a:r>
          </a:p>
          <a:p>
            <a:pPr lvl="1"/>
            <a:r>
              <a:rPr lang="en-US"/>
              <a:t>Present-day horror stories and movies borrow images and themes from the original master of horror, Edgar Allan Poe.</a:t>
            </a:r>
          </a:p>
          <a:p>
            <a:pPr lvl="1"/>
            <a:r>
              <a:rPr lang="en-US"/>
              <a:t>The conflict between good and evil and the effects of guilt and sin are major themes in current literature, popular writing, and television.</a:t>
            </a:r>
          </a:p>
          <a:p>
            <a:pPr lvl="1"/>
            <a:endParaRPr lang="en-US"/>
          </a:p>
        </p:txBody>
      </p:sp>
      <p:sp>
        <p:nvSpPr>
          <p:cNvPr id="159749" name="AutoShape 5">
            <a:hlinkClick r:id="" action="ppaction://hlinkshowjump?jump=endshow" highlightClick="1"/>
          </p:cNvPr>
          <p:cNvSpPr>
            <a:spLocks noChangeArrowheads="1"/>
          </p:cNvSpPr>
          <p:nvPr/>
        </p:nvSpPr>
        <p:spPr bwMode="auto">
          <a:xfrm>
            <a:off x="533400" y="6096000"/>
            <a:ext cx="1219200" cy="533400"/>
          </a:xfrm>
          <a:prstGeom prst="actionButtonBlank">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Gothic Literature (a more specific type of Dark Romanticism)</a:t>
            </a:r>
            <a:endParaRPr lang="en-US" dirty="0"/>
          </a:p>
        </p:txBody>
      </p:sp>
      <p:sp>
        <p:nvSpPr>
          <p:cNvPr id="3" name="Text Placeholder 2"/>
          <p:cNvSpPr>
            <a:spLocks noGrp="1"/>
          </p:cNvSpPr>
          <p:nvPr>
            <p:ph type="body" sz="half" idx="1"/>
          </p:nvPr>
        </p:nvSpPr>
        <p:spPr/>
        <p:txBody>
          <a:bodyPr/>
          <a:lstStyle/>
          <a:p>
            <a:r>
              <a:rPr lang="en-US" dirty="0" smtClean="0"/>
              <a:t>Gothic images include castles, lightning, rain, thunder, darkness, gargoyles, sharp points, brick buildings, and steep roofs.</a:t>
            </a:r>
          </a:p>
          <a:p>
            <a:r>
              <a:rPr lang="en-US" dirty="0" smtClean="0"/>
              <a:t>Setting is very important in gothic literature. It creates the mood of the story. Writers: Poe (master of gothic lit.) and  Hawthorne,</a:t>
            </a:r>
          </a:p>
          <a:p>
            <a:endParaRPr lang="en-US" dirty="0"/>
          </a:p>
        </p:txBody>
      </p:sp>
      <p:pic>
        <p:nvPicPr>
          <p:cNvPr id="160770" name="Picture 2"/>
          <p:cNvPicPr>
            <a:picLocks noGrp="1" noChangeAspect="1" noChangeArrowheads="1"/>
          </p:cNvPicPr>
          <p:nvPr>
            <p:ph sz="quarter"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79625" y="1671638"/>
            <a:ext cx="2623349" cy="2095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60771" name="Picture 3"/>
          <p:cNvPicPr>
            <a:picLocks noGrp="1" noChangeAspect="1" noChangeArrowheads="1"/>
          </p:cNvPicPr>
          <p:nvPr>
            <p:ph sz="quarter" idx="3"/>
          </p:nvPr>
        </p:nvPicPr>
        <p:blipFill>
          <a:blip r:embed="rId3" cstate="print">
            <a:extLst>
              <a:ext uri="{28A0092B-C50C-407E-A947-70E740481C1C}">
                <a14:useLocalDpi xmlns:a14="http://schemas.microsoft.com/office/drawing/2010/main" xmlns="" val="0"/>
              </a:ext>
            </a:extLst>
          </a:blip>
          <a:srcRect/>
          <a:stretch>
            <a:fillRect/>
          </a:stretch>
        </p:blipFill>
        <p:spPr bwMode="auto">
          <a:xfrm>
            <a:off x="5029200" y="4510048"/>
            <a:ext cx="2171753" cy="16288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88236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Edgar Allan Poe: father of the gothic short story</a:t>
            </a:r>
            <a:endParaRPr lang="en-US" dirty="0"/>
          </a:p>
        </p:txBody>
      </p:sp>
      <p:sp>
        <p:nvSpPr>
          <p:cNvPr id="3" name="Text Placeholder 2"/>
          <p:cNvSpPr>
            <a:spLocks noGrp="1"/>
          </p:cNvSpPr>
          <p:nvPr>
            <p:ph type="body" sz="half" idx="1"/>
          </p:nvPr>
        </p:nvSpPr>
        <p:spPr/>
        <p:txBody>
          <a:bodyPr/>
          <a:lstStyle/>
          <a:p>
            <a:r>
              <a:rPr lang="en-US" dirty="0" smtClean="0"/>
              <a:t>1809-1849</a:t>
            </a:r>
          </a:p>
          <a:p>
            <a:r>
              <a:rPr lang="en-US" dirty="0" smtClean="0"/>
              <a:t>Orphan at the age of two. He was taken in, but never adopted.</a:t>
            </a:r>
          </a:p>
          <a:p>
            <a:r>
              <a:rPr lang="en-US" dirty="0" smtClean="0"/>
              <a:t>Went to the University of Virginia, but dropped out because he gambled $2,000 away. </a:t>
            </a:r>
          </a:p>
          <a:p>
            <a:r>
              <a:rPr lang="en-US" dirty="0" smtClean="0"/>
              <a:t>Went to West Point Military academy, but was expelled.</a:t>
            </a:r>
          </a:p>
        </p:txBody>
      </p:sp>
      <p:sp>
        <p:nvSpPr>
          <p:cNvPr id="4" name="Content Placeholder 3"/>
          <p:cNvSpPr>
            <a:spLocks noGrp="1"/>
          </p:cNvSpPr>
          <p:nvPr>
            <p:ph sz="quarter" idx="2"/>
          </p:nvPr>
        </p:nvSpPr>
        <p:spPr/>
        <p:txBody>
          <a:bodyPr/>
          <a:lstStyle/>
          <a:p>
            <a:r>
              <a:rPr lang="en-US" dirty="0" smtClean="0"/>
              <a:t>Was an editor, but was fired.</a:t>
            </a:r>
          </a:p>
          <a:p>
            <a:r>
              <a:rPr lang="en-US" dirty="0" smtClean="0"/>
              <a:t>Was a literary reviewer, but he was very harsh and mean towards the author’s writing</a:t>
            </a:r>
          </a:p>
          <a:p>
            <a:endParaRPr lang="en-US" dirty="0"/>
          </a:p>
        </p:txBody>
      </p:sp>
      <p:pic>
        <p:nvPicPr>
          <p:cNvPr id="161794" name="Picture 2"/>
          <p:cNvPicPr>
            <a:picLocks noGrp="1" noChangeAspect="1" noChangeArrowheads="1"/>
          </p:cNvPicPr>
          <p:nvPr>
            <p:ph sz="quarter" idx="3"/>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90935" y="3919538"/>
            <a:ext cx="1600729" cy="2095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24225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a:t>
            </a:r>
            <a:endParaRPr lang="en-US" dirty="0"/>
          </a:p>
        </p:txBody>
      </p:sp>
      <p:sp>
        <p:nvSpPr>
          <p:cNvPr id="3" name="Text Placeholder 2"/>
          <p:cNvSpPr>
            <a:spLocks noGrp="1"/>
          </p:cNvSpPr>
          <p:nvPr>
            <p:ph type="body" sz="half" idx="1"/>
          </p:nvPr>
        </p:nvSpPr>
        <p:spPr/>
        <p:txBody>
          <a:bodyPr/>
          <a:lstStyle/>
          <a:p>
            <a:r>
              <a:rPr lang="en-US" dirty="0" smtClean="0"/>
              <a:t>Poe wrote and was published during his life; however, it was not enough money to live a fulfilling life.</a:t>
            </a:r>
          </a:p>
          <a:p>
            <a:endParaRPr lang="en-US" dirty="0" smtClean="0"/>
          </a:p>
          <a:p>
            <a:r>
              <a:rPr lang="en-US" dirty="0" smtClean="0"/>
              <a:t>Poe found the love of his life, Virginia. She was his cousin. They married when she was thirteen. She died at age 25 from TB.</a:t>
            </a:r>
          </a:p>
          <a:p>
            <a:endParaRPr lang="en-US" dirty="0" smtClean="0"/>
          </a:p>
          <a:p>
            <a:endParaRPr lang="en-US" dirty="0"/>
          </a:p>
        </p:txBody>
      </p:sp>
      <p:sp>
        <p:nvSpPr>
          <p:cNvPr id="4" name="Content Placeholder 3"/>
          <p:cNvSpPr>
            <a:spLocks noGrp="1"/>
          </p:cNvSpPr>
          <p:nvPr>
            <p:ph sz="quarter" idx="2"/>
          </p:nvPr>
        </p:nvSpPr>
        <p:spPr/>
        <p:txBody>
          <a:bodyPr/>
          <a:lstStyle/>
          <a:p>
            <a:r>
              <a:rPr lang="en-US" dirty="0" smtClean="0"/>
              <a:t>Poe began to drink.</a:t>
            </a:r>
          </a:p>
          <a:p>
            <a:endParaRPr lang="en-US" dirty="0" smtClean="0"/>
          </a:p>
          <a:p>
            <a:r>
              <a:rPr lang="en-US" dirty="0" smtClean="0"/>
              <a:t>Died in 1849. </a:t>
            </a:r>
          </a:p>
          <a:p>
            <a:endParaRPr lang="en-US" dirty="0" smtClean="0"/>
          </a:p>
          <a:p>
            <a:r>
              <a:rPr lang="en-US" dirty="0" smtClean="0"/>
              <a:t>Father of the short story, horror story, and detective story. Wrote about love, lost love, revenge, terror, and insanity.</a:t>
            </a:r>
          </a:p>
          <a:p>
            <a:endParaRPr lang="en-US" dirty="0"/>
          </a:p>
        </p:txBody>
      </p:sp>
      <p:sp>
        <p:nvSpPr>
          <p:cNvPr id="5" name="Content Placeholder 4"/>
          <p:cNvSpPr>
            <a:spLocks noGrp="1"/>
          </p:cNvSpPr>
          <p:nvPr>
            <p:ph sz="quarter" idx="3"/>
          </p:nvPr>
        </p:nvSpPr>
        <p:spPr>
          <a:xfrm>
            <a:off x="4648200" y="5943600"/>
            <a:ext cx="3886200" cy="71438"/>
          </a:xfrm>
        </p:spPr>
        <p:txBody>
          <a:bodyPr/>
          <a:lstStyle/>
          <a:p>
            <a:endParaRPr lang="en-US" dirty="0"/>
          </a:p>
        </p:txBody>
      </p:sp>
    </p:spTree>
    <p:extLst>
      <p:ext uri="{BB962C8B-B14F-4D97-AF65-F5344CB8AC3E}">
        <p14:creationId xmlns:p14="http://schemas.microsoft.com/office/powerpoint/2010/main" xmlns="" val="2419434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Transcendentalism vs. Dark Romanticism</a:t>
            </a:r>
            <a:endParaRPr lang="en-US" dirty="0"/>
          </a:p>
        </p:txBody>
      </p:sp>
      <p:sp>
        <p:nvSpPr>
          <p:cNvPr id="3" name="Text Placeholder 2"/>
          <p:cNvSpPr>
            <a:spLocks noGrp="1"/>
          </p:cNvSpPr>
          <p:nvPr>
            <p:ph idx="1"/>
          </p:nvPr>
        </p:nvSpPr>
        <p:spPr/>
        <p:txBody>
          <a:bodyPr/>
          <a:lstStyle/>
          <a:p>
            <a:r>
              <a:rPr lang="en-US" dirty="0" smtClean="0"/>
              <a:t>Review your notes and answer the following question: </a:t>
            </a:r>
          </a:p>
          <a:p>
            <a:r>
              <a:rPr lang="en-US" dirty="0" smtClean="0"/>
              <a:t>Are you more of a dark romantic believing that the world has a dark irrational side that can’t be ignored? </a:t>
            </a:r>
          </a:p>
          <a:p>
            <a:r>
              <a:rPr lang="en-US" dirty="0" smtClean="0"/>
              <a:t>Or are you more of a transcendentalist who is optimistic about the world and sees human perfectibility as an attainable goal?</a:t>
            </a:r>
          </a:p>
          <a:p>
            <a:endParaRPr lang="en-US" dirty="0" smtClean="0"/>
          </a:p>
        </p:txBody>
      </p:sp>
    </p:spTree>
    <p:extLst>
      <p:ext uri="{BB962C8B-B14F-4D97-AF65-F5344CB8AC3E}">
        <p14:creationId xmlns:p14="http://schemas.microsoft.com/office/powerpoint/2010/main" xmlns="" val="1063316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Fall of the House of Usher”</a:t>
            </a:r>
            <a:endParaRPr lang="en-US" dirty="0"/>
          </a:p>
        </p:txBody>
      </p:sp>
      <p:sp>
        <p:nvSpPr>
          <p:cNvPr id="3" name="Content Placeholder 2"/>
          <p:cNvSpPr>
            <a:spLocks noGrp="1"/>
          </p:cNvSpPr>
          <p:nvPr>
            <p:ph idx="1"/>
          </p:nvPr>
        </p:nvSpPr>
        <p:spPr>
          <a:xfrm>
            <a:off x="609600" y="1671638"/>
            <a:ext cx="7924800" cy="4729162"/>
          </a:xfrm>
        </p:spPr>
        <p:txBody>
          <a:bodyPr/>
          <a:lstStyle/>
          <a:p>
            <a:r>
              <a:rPr lang="en-US" dirty="0" smtClean="0"/>
              <a:t>Objectives: We are reading this story to understand mood and to look into the aspect of a reliable vs. unreliable narrator</a:t>
            </a:r>
          </a:p>
          <a:p>
            <a:r>
              <a:rPr lang="en-US" dirty="0" smtClean="0"/>
              <a:t>Define: Mood </a:t>
            </a:r>
            <a:r>
              <a:rPr lang="en-US" dirty="0" smtClean="0"/>
              <a:t>(what is mood in literature?  How does an author set a certain mood</a:t>
            </a:r>
            <a:r>
              <a:rPr lang="en-US" dirty="0" smtClean="0"/>
              <a:t>?)</a:t>
            </a:r>
            <a:endParaRPr lang="en-US" dirty="0" smtClean="0"/>
          </a:p>
          <a:p>
            <a:r>
              <a:rPr lang="en-US" sz="2000" b="1" dirty="0" smtClean="0"/>
              <a:t>Mood: The </a:t>
            </a:r>
            <a:r>
              <a:rPr lang="en-US" sz="2000" b="1" dirty="0" smtClean="0"/>
              <a:t>general atmosphere created by the author’s words. It is the feeling the reader gets from reading those words. It may be the same, or it may change from situation to situation </a:t>
            </a:r>
            <a:endParaRPr lang="en-US" sz="2000" dirty="0" smtClean="0"/>
          </a:p>
          <a:p>
            <a:r>
              <a:rPr lang="en-US" dirty="0" smtClean="0"/>
              <a:t>***Reliable</a:t>
            </a:r>
            <a:r>
              <a:rPr lang="en-US" dirty="0" smtClean="0"/>
              <a:t>/ unreliable narrator (what makes a narrator reliable vs. unreliable?  Can you think of any examples from literature/movies?)</a:t>
            </a:r>
            <a:endParaRPr lang="en-US" dirty="0"/>
          </a:p>
        </p:txBody>
      </p:sp>
    </p:spTree>
    <p:extLst>
      <p:ext uri="{BB962C8B-B14F-4D97-AF65-F5344CB8AC3E}">
        <p14:creationId xmlns:p14="http://schemas.microsoft.com/office/powerpoint/2010/main" xmlns="" val="1125855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ctrTitle"/>
          </p:nvPr>
        </p:nvSpPr>
        <p:spPr>
          <a:xfrm>
            <a:off x="304800" y="2819400"/>
            <a:ext cx="8534400" cy="609600"/>
          </a:xfrm>
        </p:spPr>
        <p:txBody>
          <a:bodyPr/>
          <a:lstStyle/>
          <a:p>
            <a:r>
              <a:rPr lang="en-US"/>
              <a:t>The Dark Romantics</a:t>
            </a:r>
          </a:p>
        </p:txBody>
      </p:sp>
      <p:sp>
        <p:nvSpPr>
          <p:cNvPr id="146435" name="Rectangle 3"/>
          <p:cNvSpPr>
            <a:spLocks noGrp="1" noChangeArrowheads="1"/>
          </p:cNvSpPr>
          <p:nvPr>
            <p:ph type="subTitle" idx="1"/>
          </p:nvPr>
        </p:nvSpPr>
        <p:spPr>
          <a:xfrm>
            <a:off x="304800" y="3352800"/>
            <a:ext cx="8534400" cy="1752600"/>
          </a:xfrm>
        </p:spPr>
        <p:txBody>
          <a:bodyPr/>
          <a:lstStyle/>
          <a:p>
            <a:r>
              <a:rPr lang="en-US"/>
              <a:t>Challenge to the Transcendentalists</a:t>
            </a:r>
          </a:p>
        </p:txBody>
      </p:sp>
      <p:sp>
        <p:nvSpPr>
          <p:cNvPr id="146438" name="AutoShape 6">
            <a:hlinkClick r:id="" action="ppaction://hlinkshowjump?jump=endshow" highlightClick="1"/>
          </p:cNvPr>
          <p:cNvSpPr>
            <a:spLocks noChangeArrowheads="1"/>
          </p:cNvSpPr>
          <p:nvPr/>
        </p:nvSpPr>
        <p:spPr bwMode="auto">
          <a:xfrm>
            <a:off x="533400" y="6096000"/>
            <a:ext cx="1219200" cy="533400"/>
          </a:xfrm>
          <a:prstGeom prst="actionButtonBlank">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609600" y="615950"/>
            <a:ext cx="7907338" cy="977900"/>
          </a:xfrm>
        </p:spPr>
        <p:txBody>
          <a:bodyPr/>
          <a:lstStyle/>
          <a:p>
            <a:r>
              <a:rPr lang="en-US"/>
              <a:t>Who Were the Dark Romantics?</a:t>
            </a:r>
          </a:p>
        </p:txBody>
      </p:sp>
      <p:sp>
        <p:nvSpPr>
          <p:cNvPr id="155651" name="Rectangle 3"/>
          <p:cNvSpPr>
            <a:spLocks noChangeArrowheads="1"/>
          </p:cNvSpPr>
          <p:nvPr/>
        </p:nvSpPr>
        <p:spPr bwMode="auto">
          <a:xfrm>
            <a:off x="609600" y="1905000"/>
            <a:ext cx="7772400" cy="3509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27013" lvl="1" indent="-112713">
              <a:buFontTx/>
              <a:buChar char="•"/>
            </a:pPr>
            <a:r>
              <a:rPr lang="en-US" sz="2400" dirty="0" smtClean="0"/>
              <a:t>The Dark Romantics were a group of nineteenth-century writers who explored the dark side of human nature.</a:t>
            </a:r>
          </a:p>
          <a:p>
            <a:pPr marL="227013" lvl="1" indent="-112713">
              <a:buFontTx/>
              <a:buChar char="•"/>
            </a:pPr>
            <a:r>
              <a:rPr lang="en-US" sz="2400" dirty="0" smtClean="0"/>
              <a:t>Dark Romantic writers explored the human potential for evil, including the psychological effects of guilt, sin, and madness.</a:t>
            </a:r>
          </a:p>
          <a:p>
            <a:pPr marL="227013" lvl="1" indent="-112713">
              <a:buFontTx/>
              <a:buChar char="•"/>
            </a:pPr>
            <a:r>
              <a:rPr lang="en-US" sz="2400" dirty="0" smtClean="0"/>
              <a:t>The Dark Romantic view countered the optimism of the Transcendentalist writers of the time.</a:t>
            </a:r>
          </a:p>
          <a:p>
            <a:pPr marL="227013" lvl="1" indent="-112713">
              <a:buFontTx/>
              <a:buChar char="•"/>
            </a:pPr>
            <a:r>
              <a:rPr lang="en-US" sz="2400" dirty="0" smtClean="0"/>
              <a:t>They were often called anti-transcendentalists</a:t>
            </a:r>
            <a:endParaRPr lang="en-US" sz="2400" dirty="0"/>
          </a:p>
        </p:txBody>
      </p:sp>
      <p:sp>
        <p:nvSpPr>
          <p:cNvPr id="155653" name="AutoShape 5">
            <a:hlinkClick r:id="" action="ppaction://hlinkshowjump?jump=endshow" highlightClick="1"/>
          </p:cNvPr>
          <p:cNvSpPr>
            <a:spLocks noChangeArrowheads="1"/>
          </p:cNvSpPr>
          <p:nvPr/>
        </p:nvSpPr>
        <p:spPr bwMode="auto">
          <a:xfrm>
            <a:off x="533400" y="6096000"/>
            <a:ext cx="1219200" cy="533400"/>
          </a:xfrm>
          <a:prstGeom prst="actionButtonBlank">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wipe(left)">
                                      <p:cBhvr>
                                        <p:cTn id="7" dur="500"/>
                                        <p:tgtEl>
                                          <p:spTgt spid="155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5651">
                                            <p:txEl>
                                              <p:pRg st="1" end="1"/>
                                            </p:txEl>
                                          </p:spTgt>
                                        </p:tgtEl>
                                        <p:attrNameLst>
                                          <p:attrName>style.visibility</p:attrName>
                                        </p:attrNameLst>
                                      </p:cBhvr>
                                      <p:to>
                                        <p:strVal val="visible"/>
                                      </p:to>
                                    </p:set>
                                    <p:animEffect transition="in" filter="wipe(left)">
                                      <p:cBhvr>
                                        <p:cTn id="12" dur="500"/>
                                        <p:tgtEl>
                                          <p:spTgt spid="155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5651">
                                            <p:txEl>
                                              <p:pRg st="2" end="2"/>
                                            </p:txEl>
                                          </p:spTgt>
                                        </p:tgtEl>
                                        <p:attrNameLst>
                                          <p:attrName>style.visibility</p:attrName>
                                        </p:attrNameLst>
                                      </p:cBhvr>
                                      <p:to>
                                        <p:strVal val="visible"/>
                                      </p:to>
                                    </p:set>
                                    <p:animEffect transition="in" filter="wipe(left)">
                                      <p:cBhvr>
                                        <p:cTn id="17" dur="500"/>
                                        <p:tgtEl>
                                          <p:spTgt spid="155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5651">
                                            <p:txEl>
                                              <p:pRg st="3" end="3"/>
                                            </p:txEl>
                                          </p:spTgt>
                                        </p:tgtEl>
                                        <p:attrNameLst>
                                          <p:attrName>style.visibility</p:attrName>
                                        </p:attrNameLst>
                                      </p:cBhvr>
                                      <p:to>
                                        <p:strVal val="visible"/>
                                      </p:to>
                                    </p:set>
                                    <p:animEffect transition="in" filter="wipe(left)">
                                      <p:cBhvr>
                                        <p:cTn id="22" dur="500"/>
                                        <p:tgtEl>
                                          <p:spTgt spid="155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304800" y="615950"/>
            <a:ext cx="8458200" cy="977900"/>
          </a:xfrm>
        </p:spPr>
        <p:txBody>
          <a:bodyPr/>
          <a:lstStyle/>
          <a:p>
            <a:r>
              <a:rPr lang="en-US"/>
              <a:t>Differences Between Transcendentalists and Dark Romantics</a:t>
            </a:r>
          </a:p>
        </p:txBody>
      </p:sp>
      <p:sp>
        <p:nvSpPr>
          <p:cNvPr id="149513" name="Text Box 9"/>
          <p:cNvSpPr txBox="1">
            <a:spLocks noChangeArrowheads="1"/>
          </p:cNvSpPr>
          <p:nvPr/>
        </p:nvSpPr>
        <p:spPr bwMode="auto">
          <a:xfrm>
            <a:off x="838200" y="2590800"/>
            <a:ext cx="3354388" cy="100806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50000"/>
              </a:spcBef>
            </a:pPr>
            <a:r>
              <a:rPr lang="en-US" sz="2000" dirty="0"/>
              <a:t>Saw divine goodness and beauty beneath everyday reality</a:t>
            </a:r>
            <a:endParaRPr lang="en-US" dirty="0"/>
          </a:p>
        </p:txBody>
      </p:sp>
      <p:sp>
        <p:nvSpPr>
          <p:cNvPr id="149514" name="Text Box 10"/>
          <p:cNvSpPr txBox="1">
            <a:spLocks noChangeArrowheads="1"/>
          </p:cNvSpPr>
          <p:nvPr/>
        </p:nvSpPr>
        <p:spPr bwMode="auto">
          <a:xfrm>
            <a:off x="5030788" y="2590800"/>
            <a:ext cx="3351212" cy="100488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50000"/>
              </a:spcBef>
            </a:pPr>
            <a:r>
              <a:rPr lang="en-US" sz="2000"/>
              <a:t>Believed spiritual truths may be ugly or frightening</a:t>
            </a:r>
            <a:endParaRPr lang="en-US"/>
          </a:p>
        </p:txBody>
      </p:sp>
      <p:sp>
        <p:nvSpPr>
          <p:cNvPr id="149515" name="Text Box 11"/>
          <p:cNvSpPr txBox="1">
            <a:spLocks noChangeArrowheads="1"/>
          </p:cNvSpPr>
          <p:nvPr/>
        </p:nvSpPr>
        <p:spPr bwMode="auto">
          <a:xfrm>
            <a:off x="838200" y="4021138"/>
            <a:ext cx="3354388" cy="1770062"/>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50000"/>
              </a:spcBef>
            </a:pPr>
            <a:r>
              <a:rPr lang="en-US" sz="2000" dirty="0"/>
              <a:t>Embraced the mystical and idealistic elements of Puritan </a:t>
            </a:r>
            <a:r>
              <a:rPr lang="en-US" sz="2000" dirty="0" smtClean="0"/>
              <a:t>thought (everyone has potential to be good/perfect)</a:t>
            </a:r>
            <a:endParaRPr lang="en-US" sz="1800" dirty="0"/>
          </a:p>
        </p:txBody>
      </p:sp>
      <p:sp>
        <p:nvSpPr>
          <p:cNvPr id="149516" name="Text Box 12"/>
          <p:cNvSpPr txBox="1">
            <a:spLocks noChangeArrowheads="1"/>
          </p:cNvSpPr>
          <p:nvPr/>
        </p:nvSpPr>
        <p:spPr bwMode="auto">
          <a:xfrm>
            <a:off x="5030788" y="4021138"/>
            <a:ext cx="3351212" cy="1312862"/>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50000"/>
              </a:spcBef>
            </a:pPr>
            <a:r>
              <a:rPr lang="en-US" sz="2000" dirty="0"/>
              <a:t>Reintroduced the dark side of Puritan beliefs: the idea of Original Sin and the human potential for evil</a:t>
            </a:r>
          </a:p>
        </p:txBody>
      </p:sp>
      <p:grpSp>
        <p:nvGrpSpPr>
          <p:cNvPr id="149519" name="Group 15"/>
          <p:cNvGrpSpPr>
            <a:grpSpLocks/>
          </p:cNvGrpSpPr>
          <p:nvPr/>
        </p:nvGrpSpPr>
        <p:grpSpPr bwMode="auto">
          <a:xfrm>
            <a:off x="914400" y="1900238"/>
            <a:ext cx="7240588" cy="566737"/>
            <a:chOff x="576" y="1197"/>
            <a:chExt cx="4561" cy="357"/>
          </a:xfrm>
        </p:grpSpPr>
        <p:sp>
          <p:nvSpPr>
            <p:cNvPr id="149517" name="Text Box 13"/>
            <p:cNvSpPr txBox="1">
              <a:spLocks noChangeArrowheads="1"/>
            </p:cNvSpPr>
            <p:nvPr/>
          </p:nvSpPr>
          <p:spPr bwMode="auto">
            <a:xfrm>
              <a:off x="576" y="1197"/>
              <a:ext cx="1872" cy="3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400" b="1" dirty="0"/>
                <a:t>Transcendentalists</a:t>
              </a:r>
              <a:endParaRPr lang="en-US" sz="2000" b="1" dirty="0"/>
            </a:p>
          </p:txBody>
        </p:sp>
        <p:sp>
          <p:nvSpPr>
            <p:cNvPr id="149518" name="Text Box 14"/>
            <p:cNvSpPr txBox="1">
              <a:spLocks noChangeArrowheads="1"/>
            </p:cNvSpPr>
            <p:nvPr/>
          </p:nvSpPr>
          <p:spPr bwMode="auto">
            <a:xfrm>
              <a:off x="3168" y="1197"/>
              <a:ext cx="1969" cy="3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spcBef>
                  <a:spcPct val="50000"/>
                </a:spcBef>
              </a:pPr>
              <a:r>
                <a:rPr lang="en-US" sz="2400" b="1"/>
                <a:t>Dark Romantics</a:t>
              </a:r>
              <a:endParaRPr lang="en-US" sz="2000" b="1"/>
            </a:p>
          </p:txBody>
        </p:sp>
      </p:grpSp>
      <p:sp>
        <p:nvSpPr>
          <p:cNvPr id="149520" name="AutoShape 16">
            <a:hlinkClick r:id="" action="ppaction://hlinkshowjump?jump=endshow" highlightClick="1"/>
          </p:cNvPr>
          <p:cNvSpPr>
            <a:spLocks noChangeArrowheads="1"/>
          </p:cNvSpPr>
          <p:nvPr/>
        </p:nvSpPr>
        <p:spPr bwMode="auto">
          <a:xfrm>
            <a:off x="533400" y="6096000"/>
            <a:ext cx="1219200" cy="533400"/>
          </a:xfrm>
          <a:prstGeom prst="actionButtonBlank">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495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49513"/>
                                        </p:tgtEl>
                                        <p:attrNameLst>
                                          <p:attrName>style.visibility</p:attrName>
                                        </p:attrNameLst>
                                      </p:cBhvr>
                                      <p:to>
                                        <p:strVal val="visible"/>
                                      </p:to>
                                    </p:set>
                                    <p:animEffect transition="in" filter="wipe(left)">
                                      <p:cBhvr>
                                        <p:cTn id="11" dur="500"/>
                                        <p:tgtEl>
                                          <p:spTgt spid="14951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49515"/>
                                        </p:tgtEl>
                                        <p:attrNameLst>
                                          <p:attrName>style.visibility</p:attrName>
                                        </p:attrNameLst>
                                      </p:cBhvr>
                                      <p:to>
                                        <p:strVal val="visible"/>
                                      </p:to>
                                    </p:set>
                                    <p:animEffect transition="in" filter="wipe(left)">
                                      <p:cBhvr>
                                        <p:cTn id="16" dur="500"/>
                                        <p:tgtEl>
                                          <p:spTgt spid="14951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49514"/>
                                        </p:tgtEl>
                                        <p:attrNameLst>
                                          <p:attrName>style.visibility</p:attrName>
                                        </p:attrNameLst>
                                      </p:cBhvr>
                                      <p:to>
                                        <p:strVal val="visible"/>
                                      </p:to>
                                    </p:set>
                                    <p:animEffect transition="in" filter="wipe(left)">
                                      <p:cBhvr>
                                        <p:cTn id="21" dur="500"/>
                                        <p:tgtEl>
                                          <p:spTgt spid="14951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9516"/>
                                        </p:tgtEl>
                                        <p:attrNameLst>
                                          <p:attrName>style.visibility</p:attrName>
                                        </p:attrNameLst>
                                      </p:cBhvr>
                                      <p:to>
                                        <p:strVal val="visible"/>
                                      </p:to>
                                    </p:set>
                                    <p:animEffect transition="in" filter="wipe(left)">
                                      <p:cBhvr>
                                        <p:cTn id="26" dur="500"/>
                                        <p:tgtEl>
                                          <p:spTgt spid="149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3" grpId="0" animBg="1" autoUpdateAnimBg="0"/>
      <p:bldP spid="149514" grpId="0" animBg="1" autoUpdateAnimBg="0"/>
      <p:bldP spid="149515" grpId="0" animBg="1" autoUpdateAnimBg="0"/>
      <p:bldP spid="149516"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304800" y="615950"/>
            <a:ext cx="8458200" cy="977900"/>
          </a:xfrm>
        </p:spPr>
        <p:txBody>
          <a:bodyPr/>
          <a:lstStyle/>
          <a:p>
            <a:r>
              <a:rPr lang="en-US"/>
              <a:t>Similarities Between </a:t>
            </a:r>
            <a:br>
              <a:rPr lang="en-US"/>
            </a:br>
            <a:r>
              <a:rPr lang="en-US"/>
              <a:t>Transcendentalists and Dark Romantics</a:t>
            </a:r>
          </a:p>
        </p:txBody>
      </p:sp>
      <p:sp>
        <p:nvSpPr>
          <p:cNvPr id="158724" name="Text Box 4"/>
          <p:cNvSpPr txBox="1">
            <a:spLocks noChangeArrowheads="1"/>
          </p:cNvSpPr>
          <p:nvPr/>
        </p:nvSpPr>
        <p:spPr bwMode="auto">
          <a:xfrm>
            <a:off x="2819400" y="2895600"/>
            <a:ext cx="3125788" cy="4572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spcBef>
                <a:spcPct val="50000"/>
              </a:spcBef>
            </a:pPr>
            <a:r>
              <a:rPr lang="en-US" sz="2000"/>
              <a:t>True reality is spiritual.</a:t>
            </a:r>
          </a:p>
        </p:txBody>
      </p:sp>
      <p:sp>
        <p:nvSpPr>
          <p:cNvPr id="158730" name="Text Box 10"/>
          <p:cNvSpPr txBox="1">
            <a:spLocks noChangeArrowheads="1"/>
          </p:cNvSpPr>
          <p:nvPr/>
        </p:nvSpPr>
        <p:spPr bwMode="auto">
          <a:xfrm>
            <a:off x="2819400" y="3657600"/>
            <a:ext cx="3125788" cy="731838"/>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spcBef>
                <a:spcPct val="50000"/>
              </a:spcBef>
            </a:pPr>
            <a:r>
              <a:rPr lang="en-US" sz="2000"/>
              <a:t>Intuition is superior to logic or reason.</a:t>
            </a:r>
          </a:p>
        </p:txBody>
      </p:sp>
      <p:sp>
        <p:nvSpPr>
          <p:cNvPr id="158731" name="Text Box 11"/>
          <p:cNvSpPr txBox="1">
            <a:spLocks noChangeArrowheads="1"/>
          </p:cNvSpPr>
          <p:nvPr/>
        </p:nvSpPr>
        <p:spPr bwMode="auto">
          <a:xfrm>
            <a:off x="2819400" y="4648200"/>
            <a:ext cx="3125788" cy="103346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spcBef>
                <a:spcPct val="50000"/>
              </a:spcBef>
            </a:pPr>
            <a:r>
              <a:rPr lang="en-US" sz="2000"/>
              <a:t>Human events contain signs and symbols of spiritual truths.</a:t>
            </a:r>
          </a:p>
        </p:txBody>
      </p:sp>
      <p:grpSp>
        <p:nvGrpSpPr>
          <p:cNvPr id="158742" name="Group 22"/>
          <p:cNvGrpSpPr>
            <a:grpSpLocks/>
          </p:cNvGrpSpPr>
          <p:nvPr/>
        </p:nvGrpSpPr>
        <p:grpSpPr bwMode="auto">
          <a:xfrm>
            <a:off x="914400" y="1900238"/>
            <a:ext cx="7240588" cy="846137"/>
            <a:chOff x="576" y="1197"/>
            <a:chExt cx="4561" cy="533"/>
          </a:xfrm>
        </p:grpSpPr>
        <p:sp>
          <p:nvSpPr>
            <p:cNvPr id="158736" name="Text Box 16"/>
            <p:cNvSpPr txBox="1">
              <a:spLocks noChangeArrowheads="1"/>
            </p:cNvSpPr>
            <p:nvPr/>
          </p:nvSpPr>
          <p:spPr bwMode="auto">
            <a:xfrm>
              <a:off x="576" y="1197"/>
              <a:ext cx="1872" cy="3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400" b="1"/>
                <a:t>Transcendentalists</a:t>
              </a:r>
              <a:endParaRPr lang="en-US" sz="2000" b="1"/>
            </a:p>
          </p:txBody>
        </p:sp>
        <p:sp>
          <p:nvSpPr>
            <p:cNvPr id="158737" name="Text Box 17"/>
            <p:cNvSpPr txBox="1">
              <a:spLocks noChangeArrowheads="1"/>
            </p:cNvSpPr>
            <p:nvPr/>
          </p:nvSpPr>
          <p:spPr bwMode="auto">
            <a:xfrm>
              <a:off x="3168" y="1197"/>
              <a:ext cx="1969" cy="35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spcBef>
                  <a:spcPct val="50000"/>
                </a:spcBef>
              </a:pPr>
              <a:r>
                <a:rPr lang="en-US" sz="2400" b="1"/>
                <a:t>Dark Romantics</a:t>
              </a:r>
              <a:endParaRPr lang="en-US" sz="2000" b="1"/>
            </a:p>
          </p:txBody>
        </p:sp>
        <p:sp>
          <p:nvSpPr>
            <p:cNvPr id="158740" name="Line 20"/>
            <p:cNvSpPr>
              <a:spLocks noChangeShapeType="1"/>
            </p:cNvSpPr>
            <p:nvPr/>
          </p:nvSpPr>
          <p:spPr bwMode="auto">
            <a:xfrm>
              <a:off x="1296" y="1488"/>
              <a:ext cx="384" cy="242"/>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58741" name="Line 21"/>
            <p:cNvSpPr>
              <a:spLocks noChangeShapeType="1"/>
            </p:cNvSpPr>
            <p:nvPr/>
          </p:nvSpPr>
          <p:spPr bwMode="auto">
            <a:xfrm flipH="1">
              <a:off x="3840" y="1488"/>
              <a:ext cx="384" cy="242"/>
            </a:xfrm>
            <a:prstGeom prst="line">
              <a:avLst/>
            </a:prstGeom>
            <a:noFill/>
            <a:ln w="28575">
              <a:solidFill>
                <a:schemeClr val="tx1"/>
              </a:solidFill>
              <a:round/>
              <a:headEnd/>
              <a:tailEnd type="triangle" w="med"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158743" name="AutoShape 23">
            <a:hlinkClick r:id="" action="ppaction://hlinkshowjump?jump=endshow" highlightClick="1"/>
          </p:cNvPr>
          <p:cNvSpPr>
            <a:spLocks noChangeArrowheads="1"/>
          </p:cNvSpPr>
          <p:nvPr/>
        </p:nvSpPr>
        <p:spPr bwMode="auto">
          <a:xfrm>
            <a:off x="533400" y="6096000"/>
            <a:ext cx="1219200" cy="533400"/>
          </a:xfrm>
          <a:prstGeom prst="actionButtonBlank">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587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58724"/>
                                        </p:tgtEl>
                                        <p:attrNameLst>
                                          <p:attrName>style.visibility</p:attrName>
                                        </p:attrNameLst>
                                      </p:cBhvr>
                                      <p:to>
                                        <p:strVal val="visible"/>
                                      </p:to>
                                    </p:set>
                                    <p:animEffect transition="in" filter="wipe(left)">
                                      <p:cBhvr>
                                        <p:cTn id="11" dur="500"/>
                                        <p:tgtEl>
                                          <p:spTgt spid="1587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58730"/>
                                        </p:tgtEl>
                                        <p:attrNameLst>
                                          <p:attrName>style.visibility</p:attrName>
                                        </p:attrNameLst>
                                      </p:cBhvr>
                                      <p:to>
                                        <p:strVal val="visible"/>
                                      </p:to>
                                    </p:set>
                                    <p:animEffect transition="in" filter="wipe(left)">
                                      <p:cBhvr>
                                        <p:cTn id="16" dur="500"/>
                                        <p:tgtEl>
                                          <p:spTgt spid="15873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58731"/>
                                        </p:tgtEl>
                                        <p:attrNameLst>
                                          <p:attrName>style.visibility</p:attrName>
                                        </p:attrNameLst>
                                      </p:cBhvr>
                                      <p:to>
                                        <p:strVal val="visible"/>
                                      </p:to>
                                    </p:set>
                                    <p:animEffect transition="in" filter="wipe(left)">
                                      <p:cBhvr>
                                        <p:cTn id="21" dur="500"/>
                                        <p:tgtEl>
                                          <p:spTgt spid="158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4" grpId="0" animBg="1" autoUpdateAnimBg="0"/>
      <p:bldP spid="158730" grpId="0" animBg="1" autoUpdateAnimBg="0"/>
      <p:bldP spid="158731"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Dark Romanticism </a:t>
            </a:r>
            <a:endParaRPr lang="en-US" dirty="0"/>
          </a:p>
        </p:txBody>
      </p:sp>
      <p:sp>
        <p:nvSpPr>
          <p:cNvPr id="3" name="Text Placeholder 2"/>
          <p:cNvSpPr>
            <a:spLocks noGrp="1"/>
          </p:cNvSpPr>
          <p:nvPr>
            <p:ph type="body" sz="half" idx="1"/>
          </p:nvPr>
        </p:nvSpPr>
        <p:spPr>
          <a:xfrm>
            <a:off x="609600" y="1371600"/>
            <a:ext cx="3886200" cy="4643438"/>
          </a:xfrm>
        </p:spPr>
        <p:txBody>
          <a:bodyPr/>
          <a:lstStyle/>
          <a:p>
            <a:r>
              <a:rPr lang="en-US" dirty="0" smtClean="0">
                <a:solidFill>
                  <a:schemeClr val="tx1"/>
                </a:solidFill>
              </a:rPr>
              <a:t>Focus on the tragic rather than the optimistic. </a:t>
            </a:r>
          </a:p>
          <a:p>
            <a:r>
              <a:rPr lang="en-US" dirty="0" smtClean="0">
                <a:solidFill>
                  <a:schemeClr val="tx1"/>
                </a:solidFill>
              </a:rPr>
              <a:t>Characters are:</a:t>
            </a:r>
          </a:p>
          <a:p>
            <a:pPr lvl="1"/>
            <a:r>
              <a:rPr lang="en-US" dirty="0" smtClean="0">
                <a:solidFill>
                  <a:schemeClr val="tx1"/>
                </a:solidFill>
              </a:rPr>
              <a:t>prone to sin</a:t>
            </a:r>
          </a:p>
          <a:p>
            <a:pPr lvl="1"/>
            <a:r>
              <a:rPr lang="en-US" dirty="0" smtClean="0">
                <a:solidFill>
                  <a:schemeClr val="tx1"/>
                </a:solidFill>
              </a:rPr>
              <a:t>mental aberration </a:t>
            </a:r>
          </a:p>
          <a:p>
            <a:pPr lvl="1"/>
            <a:r>
              <a:rPr lang="en-US" dirty="0" smtClean="0">
                <a:solidFill>
                  <a:schemeClr val="tx1"/>
                </a:solidFill>
              </a:rPr>
              <a:t>self-destruction </a:t>
            </a:r>
          </a:p>
          <a:p>
            <a:pPr lvl="1"/>
            <a:r>
              <a:rPr lang="en-US" dirty="0" smtClean="0">
                <a:solidFill>
                  <a:schemeClr val="tx1"/>
                </a:solidFill>
              </a:rPr>
              <a:t>Do not inherently possess divinity and wisdom</a:t>
            </a:r>
          </a:p>
          <a:p>
            <a:pPr lvl="2"/>
            <a:r>
              <a:rPr lang="en-US" dirty="0" smtClean="0">
                <a:solidFill>
                  <a:schemeClr val="tx1"/>
                </a:solidFill>
              </a:rPr>
              <a:t>(A Transcendental Thought) </a:t>
            </a:r>
          </a:p>
          <a:p>
            <a:endParaRPr lang="en-US" dirty="0">
              <a:solidFill>
                <a:schemeClr val="tx1"/>
              </a:solidFill>
            </a:endParaRPr>
          </a:p>
        </p:txBody>
      </p:sp>
      <p:sp>
        <p:nvSpPr>
          <p:cNvPr id="4" name="Content Placeholder 3"/>
          <p:cNvSpPr>
            <a:spLocks noGrp="1"/>
          </p:cNvSpPr>
          <p:nvPr>
            <p:ph sz="quarter" idx="2"/>
          </p:nvPr>
        </p:nvSpPr>
        <p:spPr/>
        <p:txBody>
          <a:bodyPr/>
          <a:lstStyle/>
          <a:p>
            <a:r>
              <a:rPr lang="en-US" sz="1800" dirty="0" smtClean="0">
                <a:solidFill>
                  <a:schemeClr val="tx1"/>
                </a:solidFill>
              </a:rPr>
              <a:t>Nature:</a:t>
            </a:r>
          </a:p>
          <a:p>
            <a:pPr lvl="1"/>
            <a:r>
              <a:rPr lang="en-US" dirty="0" smtClean="0">
                <a:solidFill>
                  <a:schemeClr val="tx1"/>
                </a:solidFill>
              </a:rPr>
              <a:t>cruel and to be feared</a:t>
            </a:r>
          </a:p>
          <a:p>
            <a:pPr lvl="2">
              <a:buNone/>
            </a:pPr>
            <a:r>
              <a:rPr lang="en-US" sz="2400" dirty="0" smtClean="0">
                <a:solidFill>
                  <a:schemeClr val="tx1"/>
                </a:solidFill>
              </a:rPr>
              <a:t>not admired. </a:t>
            </a:r>
          </a:p>
          <a:p>
            <a:endParaRPr lang="en-US" dirty="0">
              <a:solidFill>
                <a:schemeClr val="tx1"/>
              </a:solidFill>
            </a:endParaRPr>
          </a:p>
        </p:txBody>
      </p:sp>
      <p:sp>
        <p:nvSpPr>
          <p:cNvPr id="5" name="Content Placeholder 4"/>
          <p:cNvSpPr>
            <a:spLocks noGrp="1"/>
          </p:cNvSpPr>
          <p:nvPr>
            <p:ph sz="quarter" idx="3"/>
          </p:nvPr>
        </p:nvSpPr>
        <p:spPr>
          <a:xfrm>
            <a:off x="4648200" y="3505200"/>
            <a:ext cx="3886200" cy="2509838"/>
          </a:xfrm>
        </p:spPr>
        <p:txBody>
          <a:bodyPr/>
          <a:lstStyle/>
          <a:p>
            <a:pPr lvl="1"/>
            <a:r>
              <a:rPr lang="en-US" sz="2000" dirty="0" smtClean="0">
                <a:solidFill>
                  <a:schemeClr val="tx1"/>
                </a:solidFill>
              </a:rPr>
              <a:t>when they reveal a truth about man, its revelations are evil and hellish.</a:t>
            </a:r>
          </a:p>
          <a:p>
            <a:pPr lvl="1"/>
            <a:r>
              <a:rPr lang="en-US" sz="2000" dirty="0" smtClean="0">
                <a:solidFill>
                  <a:schemeClr val="tx1"/>
                </a:solidFill>
              </a:rPr>
              <a:t>Shows individuals failing in their attempts to make changes for the better.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609600" y="615950"/>
            <a:ext cx="7907338" cy="977900"/>
          </a:xfrm>
        </p:spPr>
        <p:txBody>
          <a:bodyPr/>
          <a:lstStyle/>
          <a:p>
            <a:r>
              <a:rPr lang="en-US"/>
              <a:t>Nathaniel Hawthorne</a:t>
            </a:r>
            <a:br>
              <a:rPr lang="en-US"/>
            </a:br>
            <a:r>
              <a:rPr lang="en-US"/>
              <a:t>(1804–1864)</a:t>
            </a:r>
          </a:p>
        </p:txBody>
      </p:sp>
      <p:sp>
        <p:nvSpPr>
          <p:cNvPr id="145412" name="Rectangle 4"/>
          <p:cNvSpPr>
            <a:spLocks noGrp="1" noChangeArrowheads="1"/>
          </p:cNvSpPr>
          <p:nvPr>
            <p:ph type="body" idx="1"/>
          </p:nvPr>
        </p:nvSpPr>
        <p:spPr>
          <a:xfrm>
            <a:off x="609600" y="1905000"/>
            <a:ext cx="7772400" cy="4181475"/>
          </a:xfrm>
          <a:noFill/>
          <a:ln/>
          <a:extLst>
            <a:ext uri="{91240B29-F687-4F45-9708-019B960494DF}">
              <a14:hiddenLine xmlns:a14="http://schemas.microsoft.com/office/drawing/2010/main" xmlns="" w="9525" cap="flat" cmpd="sng">
                <a:solidFill>
                  <a:schemeClr val="tx1"/>
                </a:solidFill>
                <a:prstDash val="solid"/>
                <a:miter lim="800000"/>
                <a:headEnd/>
                <a:tailEnd/>
              </a14:hiddenLine>
            </a:ext>
          </a:extLst>
        </p:spPr>
        <p:txBody>
          <a:bodyPr>
            <a:spAutoFit/>
          </a:bodyPr>
          <a:lstStyle/>
          <a:p>
            <a:r>
              <a:rPr lang="en-US"/>
              <a:t>Hawthorne’s short stories and novels reflect Dark Romantic views of humanity.</a:t>
            </a:r>
          </a:p>
          <a:p>
            <a:pPr lvl="1"/>
            <a:r>
              <a:rPr lang="en-US"/>
              <a:t>In “Dr. Heidegger’s Experiment,” four people drink a magical elixir and choose the foolishness of false youth over the wisdom of age and experience.</a:t>
            </a:r>
          </a:p>
          <a:p>
            <a:pPr lvl="1"/>
            <a:r>
              <a:rPr lang="en-US"/>
              <a:t>In “The Minister’s Black Veil,” a Puritan minister decides to wear a black veil for the rest of his life to represent the universality of sorrow and secret sin.</a:t>
            </a:r>
          </a:p>
          <a:p>
            <a:pPr lvl="1"/>
            <a:r>
              <a:rPr lang="en-US"/>
              <a:t>The novel </a:t>
            </a:r>
            <a:r>
              <a:rPr lang="en-US" i="1"/>
              <a:t>The Scarlet Letter</a:t>
            </a:r>
            <a:r>
              <a:rPr lang="en-US"/>
              <a:t> tells a story of sin and redemption and explores the evil of hypocrisy.</a:t>
            </a:r>
          </a:p>
        </p:txBody>
      </p:sp>
      <p:sp>
        <p:nvSpPr>
          <p:cNvPr id="145415" name="AutoShape 7">
            <a:hlinkClick r:id="" action="ppaction://hlinkshowjump?jump=endshow" highlightClick="1"/>
          </p:cNvPr>
          <p:cNvSpPr>
            <a:spLocks noChangeArrowheads="1"/>
          </p:cNvSpPr>
          <p:nvPr/>
        </p:nvSpPr>
        <p:spPr bwMode="auto">
          <a:xfrm>
            <a:off x="533400" y="6096000"/>
            <a:ext cx="1219200" cy="533400"/>
          </a:xfrm>
          <a:prstGeom prst="actionButtonBlank">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026"/>
          <p:cNvSpPr>
            <a:spLocks noGrp="1" noChangeArrowheads="1"/>
          </p:cNvSpPr>
          <p:nvPr>
            <p:ph type="title"/>
          </p:nvPr>
        </p:nvSpPr>
        <p:spPr>
          <a:xfrm>
            <a:off x="609600" y="615950"/>
            <a:ext cx="7907338" cy="977900"/>
          </a:xfrm>
        </p:spPr>
        <p:txBody>
          <a:bodyPr/>
          <a:lstStyle/>
          <a:p>
            <a:r>
              <a:rPr lang="en-US"/>
              <a:t>Herman Melville</a:t>
            </a:r>
            <a:br>
              <a:rPr lang="en-US"/>
            </a:br>
            <a:r>
              <a:rPr lang="en-US"/>
              <a:t>(1819–1891)</a:t>
            </a:r>
          </a:p>
        </p:txBody>
      </p:sp>
      <p:sp>
        <p:nvSpPr>
          <p:cNvPr id="150531" name="Rectangle 1027"/>
          <p:cNvSpPr>
            <a:spLocks noGrp="1" noChangeArrowheads="1"/>
          </p:cNvSpPr>
          <p:nvPr>
            <p:ph type="body" idx="1"/>
          </p:nvPr>
        </p:nvSpPr>
        <p:spPr>
          <a:xfrm>
            <a:off x="609600" y="1900238"/>
            <a:ext cx="7772400" cy="4343400"/>
          </a:xfrm>
          <a:noFill/>
          <a:ln/>
          <a:extLst>
            <a:ext uri="{91240B29-F687-4F45-9708-019B960494DF}">
              <a14:hiddenLine xmlns:a14="http://schemas.microsoft.com/office/drawing/2010/main" xmlns="" w="9525" cap="flat" cmpd="sng">
                <a:solidFill>
                  <a:schemeClr val="tx1"/>
                </a:solidFill>
                <a:prstDash val="solid"/>
                <a:miter lim="800000"/>
                <a:headEnd/>
                <a:tailEnd/>
              </a14:hiddenLine>
            </a:ext>
          </a:extLst>
        </p:spPr>
        <p:txBody>
          <a:bodyPr/>
          <a:lstStyle/>
          <a:p>
            <a:r>
              <a:rPr lang="en-US"/>
              <a:t>Herman Melville’s short stories and novels also reflect a Dark Romantic view of nature and humanity.</a:t>
            </a:r>
          </a:p>
          <a:p>
            <a:pPr lvl="1"/>
            <a:r>
              <a:rPr lang="en-US"/>
              <a:t>In the novel </a:t>
            </a:r>
            <a:r>
              <a:rPr lang="en-US" i="1"/>
              <a:t>Moby-Dick</a:t>
            </a:r>
            <a:r>
              <a:rPr lang="en-US"/>
              <a:t>, Captain Ahab doubts whether there is any real truth or meaning behind the appearances of nature.</a:t>
            </a:r>
          </a:p>
          <a:p>
            <a:pPr lvl="1"/>
            <a:r>
              <a:rPr lang="en-US"/>
              <a:t>In “Bartleby the Scrivener,” a lawyer watches his copyist withdraw completely from the material world.</a:t>
            </a:r>
          </a:p>
        </p:txBody>
      </p:sp>
      <p:sp>
        <p:nvSpPr>
          <p:cNvPr id="150533" name="AutoShape 1029">
            <a:hlinkClick r:id="" action="ppaction://hlinkshowjump?jump=endshow" highlightClick="1"/>
          </p:cNvPr>
          <p:cNvSpPr>
            <a:spLocks noChangeArrowheads="1"/>
          </p:cNvSpPr>
          <p:nvPr/>
        </p:nvSpPr>
        <p:spPr bwMode="auto">
          <a:xfrm>
            <a:off x="533400" y="6096000"/>
            <a:ext cx="1219200" cy="533400"/>
          </a:xfrm>
          <a:prstGeom prst="actionButtonBlank">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609600" y="615950"/>
            <a:ext cx="7907338" cy="977900"/>
          </a:xfrm>
        </p:spPr>
        <p:txBody>
          <a:bodyPr/>
          <a:lstStyle/>
          <a:p>
            <a:r>
              <a:rPr lang="en-US"/>
              <a:t>Edgar Allan Poe</a:t>
            </a:r>
            <a:br>
              <a:rPr lang="en-US"/>
            </a:br>
            <a:r>
              <a:rPr lang="en-US"/>
              <a:t>(1809–1849)</a:t>
            </a:r>
          </a:p>
        </p:txBody>
      </p:sp>
      <p:sp>
        <p:nvSpPr>
          <p:cNvPr id="151555" name="Rectangle 3"/>
          <p:cNvSpPr>
            <a:spLocks noGrp="1" noChangeArrowheads="1"/>
          </p:cNvSpPr>
          <p:nvPr>
            <p:ph type="body" idx="1"/>
          </p:nvPr>
        </p:nvSpPr>
        <p:spPr>
          <a:xfrm>
            <a:off x="609600" y="1900238"/>
            <a:ext cx="7772400" cy="4656137"/>
          </a:xfrm>
          <a:noFill/>
          <a:ln/>
          <a:extLst>
            <a:ext uri="{91240B29-F687-4F45-9708-019B960494DF}">
              <a14:hiddenLine xmlns:a14="http://schemas.microsoft.com/office/drawing/2010/main" xmlns="" w="9525" cap="flat" cmpd="sng">
                <a:solidFill>
                  <a:schemeClr val="tx1"/>
                </a:solidFill>
                <a:prstDash val="solid"/>
                <a:miter lim="800000"/>
                <a:headEnd/>
                <a:tailEnd/>
              </a14:hiddenLine>
            </a:ext>
          </a:extLst>
        </p:spPr>
        <p:txBody>
          <a:bodyPr>
            <a:spAutoFit/>
          </a:bodyPr>
          <a:lstStyle/>
          <a:p>
            <a:r>
              <a:rPr lang="en-US"/>
              <a:t>Poe’s masterful short stories told tales of madness, revenge, and tragic fate.</a:t>
            </a:r>
          </a:p>
          <a:p>
            <a:pPr lvl="1"/>
            <a:r>
              <a:rPr lang="en-US"/>
              <a:t>In “The Cask of Amontillado,” the mad narrator takes deadly revenge on a man who insulted him.</a:t>
            </a:r>
          </a:p>
          <a:p>
            <a:pPr lvl="1"/>
            <a:r>
              <a:rPr lang="en-US"/>
              <a:t>In the classic horror tale “The Pit and the Pendulum,” the narrator barely escapes a horrible death in a dark dungeon.</a:t>
            </a:r>
          </a:p>
          <a:p>
            <a:pPr lvl="1"/>
            <a:r>
              <a:rPr lang="en-US"/>
              <a:t>In “The Tell-Tale Heart,” a man commits murder and is driven to confess by the imaginary beating of the dead man’s heart.</a:t>
            </a:r>
          </a:p>
          <a:p>
            <a:pPr lvl="1"/>
            <a:endParaRPr lang="en-US"/>
          </a:p>
        </p:txBody>
      </p:sp>
      <p:sp>
        <p:nvSpPr>
          <p:cNvPr id="151557" name="AutoShape 5">
            <a:hlinkClick r:id="" action="ppaction://hlinkshowjump?jump=endshow" highlightClick="1"/>
          </p:cNvPr>
          <p:cNvSpPr>
            <a:spLocks noChangeArrowheads="1"/>
          </p:cNvSpPr>
          <p:nvPr/>
        </p:nvSpPr>
        <p:spPr bwMode="auto">
          <a:xfrm>
            <a:off x="533400" y="6096000"/>
            <a:ext cx="1219200" cy="533400"/>
          </a:xfrm>
          <a:prstGeom prst="actionButtonBlank">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1_darkromantics">
  <a:themeElements>
    <a:clrScheme name="Literature Blue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iterature Blue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30000"/>
          </a:spcAft>
          <a:buClrTx/>
          <a:buSzTx/>
          <a:buFontTx/>
          <a:buNone/>
          <a:tabLst/>
          <a:defRPr kumimoji="0" lang="en-US" sz="2800" b="0" i="0" u="none" strike="noStrike" cap="none" normalizeH="0" baseline="0" smtClean="0">
            <a:ln>
              <a:noFill/>
            </a:ln>
            <a:solidFill>
              <a:srgbClr val="800000"/>
            </a:solidFill>
            <a:effectLst/>
            <a:latin typeface="Arial"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30000"/>
          </a:spcAft>
          <a:buClrTx/>
          <a:buSzTx/>
          <a:buFontTx/>
          <a:buNone/>
          <a:tabLst/>
          <a:defRPr kumimoji="0" lang="en-US" sz="2800" b="0" i="0" u="none" strike="noStrike" cap="none" normalizeH="0" baseline="0" smtClean="0">
            <a:ln>
              <a:noFill/>
            </a:ln>
            <a:solidFill>
              <a:srgbClr val="800000"/>
            </a:solidFill>
            <a:effectLst/>
            <a:latin typeface="Arial" pitchFamily="34" charset="0"/>
          </a:defRPr>
        </a:defPPr>
      </a:lstStyle>
    </a:lnDef>
  </a:objectDefaults>
  <a:extraClrSchemeLst>
    <a:extraClrScheme>
      <a:clrScheme name="Literature Blue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iterature Blue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terature Blue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terature Blue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terature Blue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terature Blue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terature Blue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11_darkromantics</Template>
  <TotalTime>445</TotalTime>
  <Words>946</Words>
  <Application>Microsoft Office PowerPoint</Application>
  <PresentationFormat>On-screen Show (4:3)</PresentationFormat>
  <Paragraphs>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11_darkromantics</vt:lpstr>
      <vt:lpstr>Big Questions</vt:lpstr>
      <vt:lpstr>The Dark Romantics</vt:lpstr>
      <vt:lpstr>Who Were the Dark Romantics?</vt:lpstr>
      <vt:lpstr>Differences Between Transcendentalists and Dark Romantics</vt:lpstr>
      <vt:lpstr>Similarities Between  Transcendentalists and Dark Romantics</vt:lpstr>
      <vt:lpstr>Dark Romanticism </vt:lpstr>
      <vt:lpstr>Nathaniel Hawthorne (1804–1864)</vt:lpstr>
      <vt:lpstr>Herman Melville (1819–1891)</vt:lpstr>
      <vt:lpstr>Edgar Allan Poe (1809–1849)</vt:lpstr>
      <vt:lpstr>The Dark Romantic Legacy</vt:lpstr>
      <vt:lpstr>Gothic Literature (a more specific type of Dark Romanticism)</vt:lpstr>
      <vt:lpstr>Edgar Allan Poe: father of the gothic short story</vt:lpstr>
      <vt:lpstr>POE</vt:lpstr>
      <vt:lpstr>Transcendentalism vs. Dark Romanticism</vt:lpstr>
      <vt:lpstr>“The Fall of the House of Usher”</vt:lpstr>
    </vt:vector>
  </TitlesOfParts>
  <Company>HRW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Dark Romantics</dc:title>
  <dc:creator>Dommino</dc:creator>
  <cp:lastModifiedBy>blagomarsino</cp:lastModifiedBy>
  <cp:revision>25</cp:revision>
  <cp:lastPrinted>2004-01-27T13:57:47Z</cp:lastPrinted>
  <dcterms:created xsi:type="dcterms:W3CDTF">2012-10-22T23:01:17Z</dcterms:created>
  <dcterms:modified xsi:type="dcterms:W3CDTF">2012-10-25T19:00:58Z</dcterms:modified>
</cp:coreProperties>
</file>